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sldIdLst>
    <p:sldId id="269" r:id="rId2"/>
    <p:sldId id="256" r:id="rId3"/>
    <p:sldId id="257" r:id="rId4"/>
    <p:sldId id="267" r:id="rId5"/>
    <p:sldId id="264" r:id="rId6"/>
    <p:sldId id="263" r:id="rId7"/>
    <p:sldId id="259" r:id="rId8"/>
    <p:sldId id="262" r:id="rId9"/>
    <p:sldId id="261" r:id="rId10"/>
    <p:sldId id="265" r:id="rId11"/>
    <p:sldId id="258" r:id="rId12"/>
    <p:sldId id="266" r:id="rId13"/>
    <p:sldId id="268" r:id="rId14"/>
    <p:sldId id="274" r:id="rId15"/>
    <p:sldId id="276" r:id="rId16"/>
    <p:sldId id="275" r:id="rId17"/>
    <p:sldId id="277" r:id="rId18"/>
    <p:sldId id="278" r:id="rId19"/>
    <p:sldId id="270" r:id="rId20"/>
    <p:sldId id="271" r:id="rId21"/>
    <p:sldId id="279" r:id="rId22"/>
    <p:sldId id="272" r:id="rId23"/>
    <p:sldId id="273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34548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0540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62330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7090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31019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83551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02398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51457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14866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3632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95445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4988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03454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62673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77268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6867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3091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1D469-600B-404B-9ECC-BBFC2722CD98}" type="datetimeFigureOut">
              <a:rPr lang="es-EC" smtClean="0"/>
              <a:t>24/3/2022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52D2F-9B04-4B03-BA3E-F09C44D2A642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029380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  <p:sldLayoutId id="2147483838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3" Type="http://schemas.openxmlformats.org/officeDocument/2006/relationships/image" Target="../media/image33.jpg"/><Relationship Id="rId7" Type="http://schemas.openxmlformats.org/officeDocument/2006/relationships/image" Target="../media/image37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g"/><Relationship Id="rId3" Type="http://schemas.openxmlformats.org/officeDocument/2006/relationships/image" Target="../media/image47.jpg"/><Relationship Id="rId7" Type="http://schemas.openxmlformats.org/officeDocument/2006/relationships/image" Target="../media/image51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7" Type="http://schemas.openxmlformats.org/officeDocument/2006/relationships/image" Target="../media/image58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g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F2A0D2-A886-4C04-A2BA-FFC6CCC57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>
            <a:normAutofit/>
          </a:bodyPr>
          <a:lstStyle/>
          <a:p>
            <a:pPr algn="ctr"/>
            <a:r>
              <a:rPr lang="es-ES"/>
              <a:t>CUERPO DE </a:t>
            </a:r>
            <a:r>
              <a:rPr lang="es-ES" dirty="0"/>
              <a:t>BOMBEROS GUALAQUIZA </a:t>
            </a:r>
            <a:br>
              <a:rPr lang="es-ES" dirty="0"/>
            </a:br>
            <a:endParaRPr lang="es-EC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9CEEFCD-DD92-4B34-8075-2D0ECD54EC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410887"/>
            <a:ext cx="6062503" cy="45521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B750C775-C8DE-4C39-94A0-3BFE12C0608A}"/>
              </a:ext>
            </a:extLst>
          </p:cNvPr>
          <p:cNvSpPr/>
          <p:nvPr/>
        </p:nvSpPr>
        <p:spPr>
          <a:xfrm>
            <a:off x="4263703" y="5963009"/>
            <a:ext cx="3021496" cy="50027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800"/>
              <a:t>DESDE </a:t>
            </a:r>
            <a:r>
              <a:rPr lang="es-ES"/>
              <a:t>1964.</a:t>
            </a:r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74651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8A4909-94F7-421E-AA4E-2D74D37A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427" y="221034"/>
            <a:ext cx="8610600" cy="1293028"/>
          </a:xfrm>
        </p:spPr>
        <p:txBody>
          <a:bodyPr/>
          <a:lstStyle/>
          <a:p>
            <a:r>
              <a:rPr lang="es-ES" dirty="0"/>
              <a:t>RESCATE ANIMAL   </a:t>
            </a:r>
            <a:r>
              <a:rPr lang="es-ES" sz="6000" dirty="0"/>
              <a:t>22</a:t>
            </a:r>
            <a:endParaRPr lang="es-EC" sz="6000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DBA6FAF2-B7CF-48BF-973C-B1E1138BCF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39"/>
          <a:stretch/>
        </p:blipFill>
        <p:spPr>
          <a:xfrm>
            <a:off x="6581950" y="1803633"/>
            <a:ext cx="5365750" cy="2860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CFC1933-D465-4092-BA33-C80FF32396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28" y="1328529"/>
            <a:ext cx="6168398" cy="4631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D6A97C66-8567-451D-9978-F5987B91A1DA}"/>
              </a:ext>
            </a:extLst>
          </p:cNvPr>
          <p:cNvSpPr/>
          <p:nvPr/>
        </p:nvSpPr>
        <p:spPr>
          <a:xfrm>
            <a:off x="7664727" y="4935735"/>
            <a:ext cx="3374334" cy="6725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CONJUNTAMENTE CON PERSONAL DEL MAE.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343597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DDFB63-3BDF-407C-BAA7-55D35ECEA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644" y="207781"/>
            <a:ext cx="10820400" cy="1293028"/>
          </a:xfrm>
        </p:spPr>
        <p:txBody>
          <a:bodyPr/>
          <a:lstStyle/>
          <a:p>
            <a:r>
              <a:rPr lang="es-ES" dirty="0"/>
              <a:t>EMERGENCIA MEDICAS  </a:t>
            </a:r>
            <a:r>
              <a:rPr lang="es-ES" sz="6000" dirty="0"/>
              <a:t>164</a:t>
            </a:r>
            <a:endParaRPr lang="es-EC" sz="6000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A591D4A2-577F-4301-9AC2-64FA27295F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08" y="689113"/>
            <a:ext cx="3926601" cy="2944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AC06C2D-2164-441A-AC78-AF2D9B0662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111" y="1500809"/>
            <a:ext cx="6586330" cy="4939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766D90B-AB86-4625-8FD7-CECFFB039F9D}"/>
              </a:ext>
            </a:extLst>
          </p:cNvPr>
          <p:cNvSpPr/>
          <p:nvPr/>
        </p:nvSpPr>
        <p:spPr>
          <a:xfrm>
            <a:off x="781877" y="3790122"/>
            <a:ext cx="3538331" cy="22793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SIRVIENDO CON VOCACION</a:t>
            </a:r>
          </a:p>
          <a:p>
            <a:pPr algn="ctr"/>
            <a:endParaRPr lang="es-ES" dirty="0"/>
          </a:p>
          <a:p>
            <a:pPr algn="ctr"/>
            <a:r>
              <a:rPr lang="es-ES" dirty="0"/>
              <a:t>BOMBEROS GUALAQUIZA.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496396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3F94E4-A05D-4146-AF61-7F953D6B1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669" y="340303"/>
            <a:ext cx="8610600" cy="1293028"/>
          </a:xfrm>
        </p:spPr>
        <p:txBody>
          <a:bodyPr>
            <a:normAutofit/>
          </a:bodyPr>
          <a:lstStyle/>
          <a:p>
            <a:r>
              <a:rPr lang="es-ES" dirty="0"/>
              <a:t>LABOR DE PARTO  </a:t>
            </a:r>
            <a:r>
              <a:rPr lang="es-ES" sz="6000" dirty="0"/>
              <a:t>16</a:t>
            </a:r>
            <a:br>
              <a:rPr lang="es-ES" dirty="0"/>
            </a:br>
            <a:r>
              <a:rPr lang="es-ES" sz="2000" dirty="0"/>
              <a:t>COORDINACION CON EL MSP</a:t>
            </a:r>
            <a:endParaRPr lang="es-EC" sz="2000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31CCD94-543C-47E2-9635-B5F2C5605E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38" y="190888"/>
            <a:ext cx="4745106" cy="6326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0FE8D7E-E040-4FD8-9DD8-10EFE5A2C5D6}"/>
              </a:ext>
            </a:extLst>
          </p:cNvPr>
          <p:cNvSpPr/>
          <p:nvPr/>
        </p:nvSpPr>
        <p:spPr>
          <a:xfrm>
            <a:off x="7050157" y="2610678"/>
            <a:ext cx="4200939" cy="359133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DD3D181-291B-49DA-ACCE-9580F17127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543" y="2110879"/>
            <a:ext cx="5239027" cy="3929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8359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00AAF3-80C1-498F-B63D-E6783786F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817" y="99388"/>
            <a:ext cx="11121887" cy="708995"/>
          </a:xfrm>
        </p:spPr>
        <p:txBody>
          <a:bodyPr>
            <a:normAutofit/>
          </a:bodyPr>
          <a:lstStyle/>
          <a:p>
            <a:pPr algn="ctr"/>
            <a:r>
              <a:rPr lang="es-ES" sz="3200" dirty="0"/>
              <a:t>CUADRO ESTADISTICO DE EMERGENCIAS 2020</a:t>
            </a:r>
            <a:endParaRPr lang="es-EC" sz="3200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1AED5816-D863-4E8E-B559-7E0CE59380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6385626"/>
              </p:ext>
            </p:extLst>
          </p:nvPr>
        </p:nvGraphicFramePr>
        <p:xfrm>
          <a:off x="106017" y="622851"/>
          <a:ext cx="11873948" cy="6135761"/>
        </p:xfrm>
        <a:graphic>
          <a:graphicData uri="http://schemas.openxmlformats.org/drawingml/2006/table">
            <a:tbl>
              <a:tblPr/>
              <a:tblGrid>
                <a:gridCol w="2948388">
                  <a:extLst>
                    <a:ext uri="{9D8B030D-6E8A-4147-A177-3AD203B41FA5}">
                      <a16:colId xmlns:a16="http://schemas.microsoft.com/office/drawing/2014/main" val="4065273136"/>
                    </a:ext>
                  </a:extLst>
                </a:gridCol>
                <a:gridCol w="259313">
                  <a:extLst>
                    <a:ext uri="{9D8B030D-6E8A-4147-A177-3AD203B41FA5}">
                      <a16:colId xmlns:a16="http://schemas.microsoft.com/office/drawing/2014/main" val="1532284248"/>
                    </a:ext>
                  </a:extLst>
                </a:gridCol>
                <a:gridCol w="259313">
                  <a:extLst>
                    <a:ext uri="{9D8B030D-6E8A-4147-A177-3AD203B41FA5}">
                      <a16:colId xmlns:a16="http://schemas.microsoft.com/office/drawing/2014/main" val="2114739813"/>
                    </a:ext>
                  </a:extLst>
                </a:gridCol>
                <a:gridCol w="238568">
                  <a:extLst>
                    <a:ext uri="{9D8B030D-6E8A-4147-A177-3AD203B41FA5}">
                      <a16:colId xmlns:a16="http://schemas.microsoft.com/office/drawing/2014/main" val="1107290405"/>
                    </a:ext>
                  </a:extLst>
                </a:gridCol>
                <a:gridCol w="259313">
                  <a:extLst>
                    <a:ext uri="{9D8B030D-6E8A-4147-A177-3AD203B41FA5}">
                      <a16:colId xmlns:a16="http://schemas.microsoft.com/office/drawing/2014/main" val="1571591671"/>
                    </a:ext>
                  </a:extLst>
                </a:gridCol>
                <a:gridCol w="259313">
                  <a:extLst>
                    <a:ext uri="{9D8B030D-6E8A-4147-A177-3AD203B41FA5}">
                      <a16:colId xmlns:a16="http://schemas.microsoft.com/office/drawing/2014/main" val="2978930778"/>
                    </a:ext>
                  </a:extLst>
                </a:gridCol>
                <a:gridCol w="269686">
                  <a:extLst>
                    <a:ext uri="{9D8B030D-6E8A-4147-A177-3AD203B41FA5}">
                      <a16:colId xmlns:a16="http://schemas.microsoft.com/office/drawing/2014/main" val="1906543387"/>
                    </a:ext>
                  </a:extLst>
                </a:gridCol>
                <a:gridCol w="269686">
                  <a:extLst>
                    <a:ext uri="{9D8B030D-6E8A-4147-A177-3AD203B41FA5}">
                      <a16:colId xmlns:a16="http://schemas.microsoft.com/office/drawing/2014/main" val="3674012159"/>
                    </a:ext>
                  </a:extLst>
                </a:gridCol>
                <a:gridCol w="248942">
                  <a:extLst>
                    <a:ext uri="{9D8B030D-6E8A-4147-A177-3AD203B41FA5}">
                      <a16:colId xmlns:a16="http://schemas.microsoft.com/office/drawing/2014/main" val="3181033120"/>
                    </a:ext>
                  </a:extLst>
                </a:gridCol>
                <a:gridCol w="259313">
                  <a:extLst>
                    <a:ext uri="{9D8B030D-6E8A-4147-A177-3AD203B41FA5}">
                      <a16:colId xmlns:a16="http://schemas.microsoft.com/office/drawing/2014/main" val="14857283"/>
                    </a:ext>
                  </a:extLst>
                </a:gridCol>
                <a:gridCol w="269686">
                  <a:extLst>
                    <a:ext uri="{9D8B030D-6E8A-4147-A177-3AD203B41FA5}">
                      <a16:colId xmlns:a16="http://schemas.microsoft.com/office/drawing/2014/main" val="1474407619"/>
                    </a:ext>
                  </a:extLst>
                </a:gridCol>
                <a:gridCol w="272279">
                  <a:extLst>
                    <a:ext uri="{9D8B030D-6E8A-4147-A177-3AD203B41FA5}">
                      <a16:colId xmlns:a16="http://schemas.microsoft.com/office/drawing/2014/main" val="587922207"/>
                    </a:ext>
                  </a:extLst>
                </a:gridCol>
                <a:gridCol w="238568">
                  <a:extLst>
                    <a:ext uri="{9D8B030D-6E8A-4147-A177-3AD203B41FA5}">
                      <a16:colId xmlns:a16="http://schemas.microsoft.com/office/drawing/2014/main" val="4096216201"/>
                    </a:ext>
                  </a:extLst>
                </a:gridCol>
                <a:gridCol w="269686">
                  <a:extLst>
                    <a:ext uri="{9D8B030D-6E8A-4147-A177-3AD203B41FA5}">
                      <a16:colId xmlns:a16="http://schemas.microsoft.com/office/drawing/2014/main" val="1113101848"/>
                    </a:ext>
                  </a:extLst>
                </a:gridCol>
                <a:gridCol w="269686">
                  <a:extLst>
                    <a:ext uri="{9D8B030D-6E8A-4147-A177-3AD203B41FA5}">
                      <a16:colId xmlns:a16="http://schemas.microsoft.com/office/drawing/2014/main" val="133132371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1781036797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1440179397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2437772917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402008519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1605349796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1506138991"/>
                    </a:ext>
                  </a:extLst>
                </a:gridCol>
                <a:gridCol w="228196">
                  <a:extLst>
                    <a:ext uri="{9D8B030D-6E8A-4147-A177-3AD203B41FA5}">
                      <a16:colId xmlns:a16="http://schemas.microsoft.com/office/drawing/2014/main" val="1613731966"/>
                    </a:ext>
                  </a:extLst>
                </a:gridCol>
                <a:gridCol w="228196">
                  <a:extLst>
                    <a:ext uri="{9D8B030D-6E8A-4147-A177-3AD203B41FA5}">
                      <a16:colId xmlns:a16="http://schemas.microsoft.com/office/drawing/2014/main" val="2095771581"/>
                    </a:ext>
                  </a:extLst>
                </a:gridCol>
                <a:gridCol w="228196">
                  <a:extLst>
                    <a:ext uri="{9D8B030D-6E8A-4147-A177-3AD203B41FA5}">
                      <a16:colId xmlns:a16="http://schemas.microsoft.com/office/drawing/2014/main" val="1639687934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2960722272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2799144227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1746531215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2818981744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3247722543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2098874629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1167016212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1633112057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2326167025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2004427815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2238710314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1479647488"/>
                    </a:ext>
                  </a:extLst>
                </a:gridCol>
                <a:gridCol w="217823">
                  <a:extLst>
                    <a:ext uri="{9D8B030D-6E8A-4147-A177-3AD203B41FA5}">
                      <a16:colId xmlns:a16="http://schemas.microsoft.com/office/drawing/2014/main" val="3189381158"/>
                    </a:ext>
                  </a:extLst>
                </a:gridCol>
                <a:gridCol w="458983">
                  <a:extLst>
                    <a:ext uri="{9D8B030D-6E8A-4147-A177-3AD203B41FA5}">
                      <a16:colId xmlns:a16="http://schemas.microsoft.com/office/drawing/2014/main" val="2871998127"/>
                    </a:ext>
                  </a:extLst>
                </a:gridCol>
              </a:tblGrid>
              <a:tr h="239701">
                <a:tc gridSpan="38">
                  <a:txBody>
                    <a:bodyPr/>
                    <a:lstStyle/>
                    <a:p>
                      <a:pPr algn="ctr" fontAlgn="auto"/>
                      <a:r>
                        <a:rPr lang="es-EC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askerville Old Face" panose="02020602080505020303" pitchFamily="18" charset="0"/>
                        </a:rPr>
                        <a:t>CUADRO ESTADÌSTICO DE EMERGENCIAS 2020  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196084"/>
                  </a:ext>
                </a:extLst>
              </a:tr>
              <a:tr h="1598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C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SERVICIO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C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ENERO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C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FEBRERO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C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MARZO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C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ABRIL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C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MAYO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C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JUNIO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C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JULIO 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AGOSTO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SEPTIEMBRE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OCTUBRE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NOVIEMBRE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DICIEMBRE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639942"/>
                  </a:ext>
                </a:extLst>
              </a:tr>
              <a:tr h="40749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292" marR="5292" marT="529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897174"/>
                  </a:ext>
                </a:extLst>
              </a:tr>
              <a:tr h="289239"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Atención Prehospitalaria y  Traslado a un Centro de Salud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172570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Accidentes de Tránsito con victimas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52642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Prevención y Seguridad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843297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ctr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Higiene y Salubridad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952557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Rescate Animal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282324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ctr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Fugas de GLP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492330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Emergencias médicas atendidas en el lugar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2660648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Labor de Parto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248181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Incendios Forestales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881619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Búsqueda y Rescate (Terrestre-Fluvial)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858803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Enjambre de Abejas-Avispas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215364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Fenómeno Natural (Inundación-Deslizamiento)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737255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ctr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Emergencias  Eléctricas</a:t>
                      </a:r>
                    </a:p>
                  </a:txBody>
                  <a:tcPr marL="5292" marR="5292" marT="52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144443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Quemas artesanales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300728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Accidentes de Tránsito sin Victimas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189024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just" fontAlgn="t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Entrega de Agua  </a:t>
                      </a:r>
                    </a:p>
                  </a:txBody>
                  <a:tcPr marL="5292" marR="5292" marT="529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4290744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Ayuda-Vinculación Comunitaria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219744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Incendios Estructurales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891819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Conatos de Incendio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271261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Corte de Àrboles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586259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Rescate de Personas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20698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Capacitación 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120959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Traslado de Pacientes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462225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Rescate y Traslado de Cadáveres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069950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Estructura Colapsada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3869862"/>
                  </a:ext>
                </a:extLst>
              </a:tr>
              <a:tr h="192057"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Incendio Vehicular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642705"/>
                  </a:ext>
                </a:extLst>
              </a:tr>
              <a:tr h="238103">
                <a:tc>
                  <a:txBody>
                    <a:bodyPr/>
                    <a:lstStyle/>
                    <a:p>
                      <a:pPr algn="l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SUBTOTAL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419</a:t>
                      </a:r>
                    </a:p>
                  </a:txBody>
                  <a:tcPr marL="5292" marR="5292" marT="52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328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048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6A026F-6604-4838-9205-52C5C0556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AUTOGESTION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E7A0EB-629D-4D2C-955C-C98D96EA9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1"/>
            <a:ext cx="8785371" cy="682864"/>
          </a:xfrm>
        </p:spPr>
        <p:txBody>
          <a:bodyPr>
            <a:normAutofit/>
          </a:bodyPr>
          <a:lstStyle/>
          <a:p>
            <a:r>
              <a:rPr lang="es-ES" sz="1800" dirty="0"/>
              <a:t>CONVENIO DE CAPACITACION CON LA ACADEMIA DE BOMBEROS DE CALI</a:t>
            </a:r>
            <a:endParaRPr lang="es-EC" sz="1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CD5E352-357A-4266-9AEC-4F98BEED40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11" y="3014585"/>
            <a:ext cx="3693952" cy="277046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F76F673-4665-48D3-9ECA-7CE1E4518F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963" y="3014585"/>
            <a:ext cx="3607063" cy="277046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108B483-F2BE-46DE-B614-E57002BD82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249" y="3014586"/>
            <a:ext cx="3693951" cy="277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210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99B6F6-B33C-4B2A-BF29-8568AF9D8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7912916" cy="590585"/>
          </a:xfrm>
        </p:spPr>
        <p:txBody>
          <a:bodyPr>
            <a:normAutofit/>
          </a:bodyPr>
          <a:lstStyle/>
          <a:p>
            <a:r>
              <a:rPr lang="es-ES" sz="1800" dirty="0"/>
              <a:t>RENOVACION DEL CONVENIO DE COOPERACION CON EL CBDMQ</a:t>
            </a:r>
            <a:endParaRPr lang="es-EC" sz="1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D4DE08-9547-4112-970B-0BB487A525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050" y="3429000"/>
            <a:ext cx="3036816" cy="227761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617B1FF-6194-4F93-83B0-140BF08313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120" y="3428999"/>
            <a:ext cx="3036816" cy="227761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D3BEB2D-4051-4972-896A-6220136C50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192" y="3429000"/>
            <a:ext cx="3036815" cy="227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04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C12A63-9CF9-4B18-AA89-B50878029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5345884" cy="640919"/>
          </a:xfrm>
        </p:spPr>
        <p:txBody>
          <a:bodyPr>
            <a:normAutofit/>
          </a:bodyPr>
          <a:lstStyle/>
          <a:p>
            <a:r>
              <a:rPr lang="es-ES" sz="2000" dirty="0"/>
              <a:t>PRUEBAS COVID PARA EL PERSONAL</a:t>
            </a:r>
            <a:endParaRPr lang="es-EC" sz="20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7F50BF3-C875-4F3B-BA14-9A4D4426D5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369" y="3158454"/>
            <a:ext cx="4772405" cy="268447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F8EFD7C-19BE-45DC-96E4-5D0CFDD7B9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065" y="3158454"/>
            <a:ext cx="3579304" cy="268447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189097B-83AE-4B02-A9A6-66FE25B56C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67" y="3111659"/>
            <a:ext cx="3641698" cy="273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861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EE970AA3-4A4B-4085-A697-4FB4EF1EEF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950" y="500322"/>
            <a:ext cx="2759662" cy="206974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A858C7E-6C30-4CD8-AC69-E803D96685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265" y="4254918"/>
            <a:ext cx="2887754" cy="2165815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13AD8A-B9F2-4AC7-94A4-5D5F2E855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4339206" cy="674475"/>
          </a:xfrm>
        </p:spPr>
        <p:txBody>
          <a:bodyPr/>
          <a:lstStyle/>
          <a:p>
            <a:r>
              <a:rPr lang="es-ES" dirty="0"/>
              <a:t>INSUMOS DE BIOSEGURIDAD</a:t>
            </a:r>
            <a:endParaRPr lang="es-EC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EBA3A90-0C30-411D-9CA7-6971E0C15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100" y="5090578"/>
            <a:ext cx="1787105" cy="134032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74FD318-9247-49D7-A03A-2530FB71DA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506" y="3760924"/>
            <a:ext cx="1787105" cy="134032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8B81743-E90E-4D57-9AEE-1D0D64FCA4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101" y="2493597"/>
            <a:ext cx="1787105" cy="1277501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1F191A0-AB07-4472-804D-497D8C7BFD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181" y="2493598"/>
            <a:ext cx="2514429" cy="188582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154E6F2F-DDCB-464D-A8D4-D0B92E867B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055" y="500322"/>
            <a:ext cx="1541872" cy="205582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0930BDA-ED26-49A2-906B-99E18DD44BE8}"/>
              </a:ext>
            </a:extLst>
          </p:cNvPr>
          <p:cNvSpPr txBox="1"/>
          <p:nvPr/>
        </p:nvSpPr>
        <p:spPr>
          <a:xfrm>
            <a:off x="352337" y="5337825"/>
            <a:ext cx="3142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GAD MUNICIPAL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GOBIERNO PROVINCIAL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EMPRESAS PRIVADAS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GOBERNACION MS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036785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6C222B-EECC-488F-81A4-1D875BED3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DONACION GAD GUALAQUIZA</a:t>
            </a:r>
            <a:endParaRPr lang="es-EC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134AE92-30A0-42BC-95BB-85741ED6D3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330" y="2221510"/>
            <a:ext cx="2234268" cy="167570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340971A-1B43-430B-BBC9-79792D59ED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330" y="3901929"/>
            <a:ext cx="2167505" cy="289000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E0C198C-7577-40A6-9980-30C2EE1349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510" y="2057401"/>
            <a:ext cx="3486323" cy="261474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A325A52-4D33-4CD1-B0E1-0DF8C6BC21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63" y="3165796"/>
            <a:ext cx="2843867" cy="21329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7F90701-4675-437B-A6B0-C1D0074D0C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823" y="5300269"/>
            <a:ext cx="1822507" cy="136688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C3680369-0957-422C-BBAD-C7068411EA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835" y="4609749"/>
            <a:ext cx="2743200" cy="20574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A02A8DF-46D6-424F-B382-37A6855765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184" y="2739004"/>
            <a:ext cx="2494327" cy="187074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279BC1C-08F9-4C46-9416-3A9CBE19280C}"/>
              </a:ext>
            </a:extLst>
          </p:cNvPr>
          <p:cNvSpPr txBox="1"/>
          <p:nvPr/>
        </p:nvSpPr>
        <p:spPr>
          <a:xfrm>
            <a:off x="9286613" y="5580894"/>
            <a:ext cx="24329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dirty="0"/>
              <a:t>$15000,00</a:t>
            </a:r>
          </a:p>
          <a:p>
            <a:pPr algn="r"/>
            <a:r>
              <a:rPr lang="es-ES" sz="2800" dirty="0"/>
              <a:t>En equipos</a:t>
            </a:r>
            <a:endParaRPr lang="es-EC" sz="2800" dirty="0"/>
          </a:p>
        </p:txBody>
      </p:sp>
    </p:spTree>
    <p:extLst>
      <p:ext uri="{BB962C8B-B14F-4D97-AF65-F5344CB8AC3E}">
        <p14:creationId xmlns:p14="http://schemas.microsoft.com/office/powerpoint/2010/main" val="2834094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D51A794B-259E-4F15-8263-EF84D5B1F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543" y="5379672"/>
            <a:ext cx="1956037" cy="146702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C56DEAC-F44C-40DD-9A0F-3A7E29957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35" y="597415"/>
            <a:ext cx="8610600" cy="1293028"/>
          </a:xfrm>
        </p:spPr>
        <p:txBody>
          <a:bodyPr/>
          <a:lstStyle/>
          <a:p>
            <a:r>
              <a:rPr lang="es-ES" dirty="0"/>
              <a:t>PLAN DE CAPACITACION 2020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0883D7-8D24-481C-98EE-40BC73E3B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194561"/>
            <a:ext cx="6973349" cy="498306"/>
          </a:xfrm>
        </p:spPr>
        <p:txBody>
          <a:bodyPr>
            <a:normAutofit fontScale="77500" lnSpcReduction="20000"/>
          </a:bodyPr>
          <a:lstStyle/>
          <a:p>
            <a:r>
              <a:rPr lang="es-ES" dirty="0"/>
              <a:t>47 CAPACITACIONES VIRTUALES AL PERSONAL OPERATIVO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2CD1702-B485-4A77-838E-BD9F6489258B}"/>
              </a:ext>
            </a:extLst>
          </p:cNvPr>
          <p:cNvSpPr txBox="1"/>
          <p:nvPr/>
        </p:nvSpPr>
        <p:spPr>
          <a:xfrm>
            <a:off x="318677" y="2720971"/>
            <a:ext cx="734047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>
                <a:latin typeface="+mj-lt"/>
              </a:rPr>
              <a:t>ACADEMIA VIRTUAL OBA (ORGANIZACIÓN DE BOMBEROS AMERICANOS)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>
                <a:latin typeface="+mj-lt"/>
              </a:rPr>
              <a:t>ESCUELA DE BOMBEROS DE CUENCA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>
                <a:latin typeface="+mj-lt"/>
              </a:rPr>
              <a:t>DIRECCION NACIONAL DE CAPACITACION COTRALORIA GENERAL DEL ESTADO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>
                <a:latin typeface="+mj-lt"/>
              </a:rPr>
              <a:t>ESCUELA DE BOMBEROS MUNICIPAL DE MACHALA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</a:rPr>
              <a:t>BELECH  FIRE &amp; RESCUE CIA. LTDA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CUERPO DE BOMBEROS DEL DISTRITO METROPOLITANO DE QUITO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MINISTERIO DEL TRABAJO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SERVICIO DE GESTIOS DE RIESGOS Y EMERGENCIAS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ASOCIACION LATINO DE RESCATE VEHICULAR AMERICANA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RESCUE MASTER CLASS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BENEMERITO CUERPO DE BOMBEROS DE GUAYAQUIL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sz="1400" dirty="0">
              <a:latin typeface="+mj-lt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F61C21D-FF7E-4E83-AA6A-5D4502147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3671" y="1509954"/>
            <a:ext cx="1789651" cy="134223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213FA3D-604A-4F3D-BCA4-25A8A581E3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546" y="1509953"/>
            <a:ext cx="1886125" cy="251483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5B00E54-5425-4121-A3A8-E8807F79B7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3671" y="2852192"/>
            <a:ext cx="1789652" cy="134223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D379018-07AB-404F-AE75-820CD320DF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546" y="4024786"/>
            <a:ext cx="1886125" cy="141459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BDC10A1-0CCC-4D4F-834C-28E7C78641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3670" y="4194430"/>
            <a:ext cx="1789651" cy="1342238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5E3E6098-60FF-4D90-ABB1-06BEA108B4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3667" y="5515761"/>
            <a:ext cx="1789651" cy="134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9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0EEB61-3E9B-4A6D-9FDB-6BB523E15E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62878"/>
            <a:ext cx="11820939" cy="4532243"/>
          </a:xfrm>
        </p:spPr>
        <p:txBody>
          <a:bodyPr>
            <a:noAutofit/>
          </a:bodyPr>
          <a:lstStyle/>
          <a:p>
            <a:pPr algn="ctr"/>
            <a:r>
              <a:rPr lang="es-ES" sz="8000" dirty="0"/>
              <a:t>RENDICION</a:t>
            </a:r>
            <a:br>
              <a:rPr lang="es-ES" sz="8000" dirty="0"/>
            </a:br>
            <a:r>
              <a:rPr lang="es-ES" sz="8000" dirty="0"/>
              <a:t> DE </a:t>
            </a:r>
            <a:br>
              <a:rPr lang="es-ES" sz="8000" dirty="0"/>
            </a:br>
            <a:r>
              <a:rPr lang="es-ES" sz="8000" dirty="0"/>
              <a:t>CUENTAS </a:t>
            </a:r>
            <a:br>
              <a:rPr lang="es-ES" sz="8000" dirty="0"/>
            </a:br>
            <a:r>
              <a:rPr lang="es-ES" sz="8000" dirty="0"/>
              <a:t>2020.     </a:t>
            </a:r>
            <a:endParaRPr lang="es-EC" sz="8000" dirty="0"/>
          </a:p>
        </p:txBody>
      </p:sp>
    </p:spTree>
    <p:extLst>
      <p:ext uri="{BB962C8B-B14F-4D97-AF65-F5344CB8AC3E}">
        <p14:creationId xmlns:p14="http://schemas.microsoft.com/office/powerpoint/2010/main" val="3389652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BC06C478-B868-4907-9776-69FFFB224C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8548" y="4485803"/>
            <a:ext cx="1865151" cy="139886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A46746B-C587-4CBE-8F5D-90B856289D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0143" y="3086938"/>
            <a:ext cx="1865152" cy="1398864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38A537-5A20-4266-A81E-13B84CC8F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8072306" cy="557029"/>
          </a:xfrm>
        </p:spPr>
        <p:txBody>
          <a:bodyPr/>
          <a:lstStyle/>
          <a:p>
            <a:r>
              <a:rPr lang="es-ES" dirty="0"/>
              <a:t>29 capacitaciones virtuales al personal administrativo.</a:t>
            </a:r>
            <a:endParaRPr lang="es-EC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4128B91-8F0D-441C-9F17-5298D71D3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35" y="597415"/>
            <a:ext cx="8610600" cy="1293028"/>
          </a:xfrm>
        </p:spPr>
        <p:txBody>
          <a:bodyPr/>
          <a:lstStyle/>
          <a:p>
            <a:r>
              <a:rPr lang="es-ES" dirty="0"/>
              <a:t>PLAN DE CAPACITACION 2020</a:t>
            </a:r>
            <a:endParaRPr lang="es-EC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EB12C88-4877-481A-AAC5-5BD5AC34C2F7}"/>
              </a:ext>
            </a:extLst>
          </p:cNvPr>
          <p:cNvSpPr txBox="1"/>
          <p:nvPr/>
        </p:nvSpPr>
        <p:spPr>
          <a:xfrm>
            <a:off x="400575" y="2921168"/>
            <a:ext cx="64684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/>
              <a:t>COMAGA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/>
              <a:t>DIRECCION NACIONAL DE CAPACITACION CONTRALORIA GENERAL DEL ESTADO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/>
              <a:t>MINISTERIO DEL TRABAJO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/>
              <a:t>ESCUELA DE BOMBEROS DE CUENCA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/>
              <a:t>PROFEGAD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E610E49-CB80-472F-AAC1-A465716851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805" y="1688074"/>
            <a:ext cx="1865152" cy="139886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C1F949E-5424-4D60-BF3B-67F1D76177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2957" y="1688074"/>
            <a:ext cx="1792338" cy="139886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7FEF388-5601-40AC-9313-8249CC951D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805" y="3086938"/>
            <a:ext cx="1865153" cy="139886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AD439F8-F54C-4461-9044-A9CA5117E3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805" y="4485803"/>
            <a:ext cx="1865152" cy="139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8953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2051C2-EF89-4CC2-AA56-F522F1D69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/>
          <a:lstStyle/>
          <a:p>
            <a:pPr algn="ctr"/>
            <a:r>
              <a:rPr lang="es-ES" b="1" dirty="0"/>
              <a:t>Presupuesto 2021</a:t>
            </a:r>
            <a:endParaRPr lang="es-EC" b="1" dirty="0"/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C69941D3-C9F4-4666-A750-03242AD16F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7243584"/>
              </p:ext>
            </p:extLst>
          </p:nvPr>
        </p:nvGraphicFramePr>
        <p:xfrm>
          <a:off x="685799" y="3351605"/>
          <a:ext cx="10958119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5555">
                  <a:extLst>
                    <a:ext uri="{9D8B030D-6E8A-4147-A177-3AD203B41FA5}">
                      <a16:colId xmlns:a16="http://schemas.microsoft.com/office/drawing/2014/main" val="2121191279"/>
                    </a:ext>
                  </a:extLst>
                </a:gridCol>
                <a:gridCol w="6221657">
                  <a:extLst>
                    <a:ext uri="{9D8B030D-6E8A-4147-A177-3AD203B41FA5}">
                      <a16:colId xmlns:a16="http://schemas.microsoft.com/office/drawing/2014/main" val="122372404"/>
                    </a:ext>
                  </a:extLst>
                </a:gridCol>
                <a:gridCol w="3710907">
                  <a:extLst>
                    <a:ext uri="{9D8B030D-6E8A-4147-A177-3AD203B41FA5}">
                      <a16:colId xmlns:a16="http://schemas.microsoft.com/office/drawing/2014/main" val="26378771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FUENTE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DETALLE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RECAUDADOR 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648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Art. 32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Contribución Adicional a los Cuerpos de Bomberos proveniente del servicio de Alumbrado Eléctrico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ES" dirty="0"/>
                        <a:t>- Empresa Eléctrica Regional del Sur</a:t>
                      </a:r>
                    </a:p>
                    <a:p>
                      <a:r>
                        <a:rPr lang="es-ES" dirty="0"/>
                        <a:t>- Empres Eléctrica Regional Centro Sur 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945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Art. 33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Contribución Predial a Favor del Cuerpo de Bomberos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- Gobierno Autónomo Descentralizado Municipal de Gualaquiza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366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Art. 35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Tasa por permisos de funcionamiento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- Cuerpo de Bomberos de Gualaquiza 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253438"/>
                  </a:ext>
                </a:extLst>
              </a:tr>
            </a:tbl>
          </a:graphicData>
        </a:graphic>
      </p:graphicFrame>
      <p:graphicFrame>
        <p:nvGraphicFramePr>
          <p:cNvPr id="6" name="Tabla 6">
            <a:extLst>
              <a:ext uri="{FF2B5EF4-FFF2-40B4-BE49-F238E27FC236}">
                <a16:creationId xmlns:a16="http://schemas.microsoft.com/office/drawing/2014/main" id="{B72A16A2-5F7A-4D5F-A6ED-5633A51D74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683673"/>
              </p:ext>
            </p:extLst>
          </p:nvPr>
        </p:nvGraphicFramePr>
        <p:xfrm>
          <a:off x="1956499" y="2191163"/>
          <a:ext cx="8128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5401793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Articulo </a:t>
                      </a:r>
                      <a:r>
                        <a:rPr lang="es-ES" dirty="0" err="1"/>
                        <a:t>N°</a:t>
                      </a:r>
                      <a:r>
                        <a:rPr lang="es-ES" dirty="0"/>
                        <a:t> 32, 33 y 35 de la Ley de Defensa Contra Incendios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8762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5410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2931BC-C6FE-4170-8856-19A440949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5306" y="746804"/>
            <a:ext cx="8610600" cy="1293028"/>
          </a:xfrm>
        </p:spPr>
        <p:txBody>
          <a:bodyPr/>
          <a:lstStyle/>
          <a:p>
            <a:pPr algn="ctr"/>
            <a:r>
              <a:rPr lang="es-ES" b="1" dirty="0"/>
              <a:t>Ingresos </a:t>
            </a:r>
            <a:endParaRPr lang="es-EC" b="1" dirty="0"/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A753E6B0-E60A-4C9F-97B1-21C6C54FC4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153360"/>
              </p:ext>
            </p:extLst>
          </p:nvPr>
        </p:nvGraphicFramePr>
        <p:xfrm>
          <a:off x="685800" y="2447925"/>
          <a:ext cx="10820400" cy="3016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998">
                  <a:extLst>
                    <a:ext uri="{9D8B030D-6E8A-4147-A177-3AD203B41FA5}">
                      <a16:colId xmlns:a16="http://schemas.microsoft.com/office/drawing/2014/main" val="3435011698"/>
                    </a:ext>
                  </a:extLst>
                </a:gridCol>
                <a:gridCol w="3993160">
                  <a:extLst>
                    <a:ext uri="{9D8B030D-6E8A-4147-A177-3AD203B41FA5}">
                      <a16:colId xmlns:a16="http://schemas.microsoft.com/office/drawing/2014/main" val="2431465274"/>
                    </a:ext>
                  </a:extLst>
                </a:gridCol>
                <a:gridCol w="1493240">
                  <a:extLst>
                    <a:ext uri="{9D8B030D-6E8A-4147-A177-3AD203B41FA5}">
                      <a16:colId xmlns:a16="http://schemas.microsoft.com/office/drawing/2014/main" val="1630223855"/>
                    </a:ext>
                  </a:extLst>
                </a:gridCol>
                <a:gridCol w="1484852">
                  <a:extLst>
                    <a:ext uri="{9D8B030D-6E8A-4147-A177-3AD203B41FA5}">
                      <a16:colId xmlns:a16="http://schemas.microsoft.com/office/drawing/2014/main" val="3752087153"/>
                    </a:ext>
                  </a:extLst>
                </a:gridCol>
                <a:gridCol w="1501629">
                  <a:extLst>
                    <a:ext uri="{9D8B030D-6E8A-4147-A177-3AD203B41FA5}">
                      <a16:colId xmlns:a16="http://schemas.microsoft.com/office/drawing/2014/main" val="2274406871"/>
                    </a:ext>
                  </a:extLst>
                </a:gridCol>
                <a:gridCol w="1355521">
                  <a:extLst>
                    <a:ext uri="{9D8B030D-6E8A-4147-A177-3AD203B41FA5}">
                      <a16:colId xmlns:a16="http://schemas.microsoft.com/office/drawing/2014/main" val="1547122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1500" dirty="0"/>
                        <a:t>PARTIDA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/>
                        <a:t>DENOMINACIÓN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/>
                        <a:t>ASIGNACIÓN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/>
                        <a:t>DEVENGADO 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/>
                        <a:t>RECAUDADO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/>
                        <a:t>% DE VARIACION</a:t>
                      </a:r>
                      <a:endParaRPr lang="es-EC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93181"/>
                  </a:ext>
                </a:extLst>
              </a:tr>
              <a:tr h="451357">
                <a:tc>
                  <a:txBody>
                    <a:bodyPr/>
                    <a:lstStyle/>
                    <a:p>
                      <a:r>
                        <a:rPr lang="es-ES" sz="1500" dirty="0"/>
                        <a:t>1.3.01.12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/>
                        <a:t>Permisos Licencias y Patentes 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4000,00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17243,15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16491,37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431,08 %</a:t>
                      </a:r>
                      <a:endParaRPr lang="es-EC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65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/>
                        <a:t>1.3.01.12</a:t>
                      </a:r>
                      <a:endParaRPr lang="es-EC" sz="1500" dirty="0"/>
                    </a:p>
                    <a:p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500" dirty="0"/>
                        <a:t>Contribución predial a favor del Cuerpo de Bomberos 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40000,00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43621,22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43621,22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109,05 %</a:t>
                      </a:r>
                      <a:endParaRPr lang="es-EC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03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500" dirty="0"/>
                        <a:t>1.3.04.14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500" dirty="0"/>
                        <a:t>Contribución a favor del Cuerpo de Bomberos provenientes del alumbrado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171600,00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163806,49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148064,36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95,46 %</a:t>
                      </a:r>
                      <a:endParaRPr lang="es-EC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6647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1.8.01.02</a:t>
                      </a:r>
                      <a:endParaRPr lang="es-EC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entidades Autónomas y descentralizadas</a:t>
                      </a:r>
                      <a:endParaRPr lang="es-EC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  <a:endParaRPr lang="es-EC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18265,35</a:t>
                      </a:r>
                      <a:endParaRPr lang="es-EC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18265,35</a:t>
                      </a:r>
                      <a:endParaRPr lang="es-EC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100 %</a:t>
                      </a:r>
                      <a:endParaRPr lang="es-EC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2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C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/>
                        <a:t>SUMAS</a:t>
                      </a:r>
                      <a:endParaRPr lang="es-EC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dirty="0"/>
                        <a:t>215600,00</a:t>
                      </a:r>
                      <a:endParaRPr lang="es-EC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dirty="0"/>
                        <a:t>242936,21</a:t>
                      </a:r>
                      <a:endParaRPr lang="es-EC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dirty="0"/>
                        <a:t>226442,30</a:t>
                      </a:r>
                      <a:endParaRPr lang="es-EC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dirty="0"/>
                        <a:t>112,68 %</a:t>
                      </a:r>
                      <a:endParaRPr lang="es-EC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2790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2780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6">
            <a:extLst>
              <a:ext uri="{FF2B5EF4-FFF2-40B4-BE49-F238E27FC236}">
                <a16:creationId xmlns:a16="http://schemas.microsoft.com/office/drawing/2014/main" id="{7604E761-6020-4F36-BBB0-9CF296434E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7186021"/>
              </p:ext>
            </p:extLst>
          </p:nvPr>
        </p:nvGraphicFramePr>
        <p:xfrm>
          <a:off x="820024" y="2039832"/>
          <a:ext cx="10820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831">
                  <a:extLst>
                    <a:ext uri="{9D8B030D-6E8A-4147-A177-3AD203B41FA5}">
                      <a16:colId xmlns:a16="http://schemas.microsoft.com/office/drawing/2014/main" val="1580405076"/>
                    </a:ext>
                  </a:extLst>
                </a:gridCol>
                <a:gridCol w="4588778">
                  <a:extLst>
                    <a:ext uri="{9D8B030D-6E8A-4147-A177-3AD203B41FA5}">
                      <a16:colId xmlns:a16="http://schemas.microsoft.com/office/drawing/2014/main" val="1160935200"/>
                    </a:ext>
                  </a:extLst>
                </a:gridCol>
                <a:gridCol w="1199626">
                  <a:extLst>
                    <a:ext uri="{9D8B030D-6E8A-4147-A177-3AD203B41FA5}">
                      <a16:colId xmlns:a16="http://schemas.microsoft.com/office/drawing/2014/main" val="2330054899"/>
                    </a:ext>
                  </a:extLst>
                </a:gridCol>
                <a:gridCol w="1300293">
                  <a:extLst>
                    <a:ext uri="{9D8B030D-6E8A-4147-A177-3AD203B41FA5}">
                      <a16:colId xmlns:a16="http://schemas.microsoft.com/office/drawing/2014/main" val="1376530382"/>
                    </a:ext>
                  </a:extLst>
                </a:gridCol>
                <a:gridCol w="1409351">
                  <a:extLst>
                    <a:ext uri="{9D8B030D-6E8A-4147-A177-3AD203B41FA5}">
                      <a16:colId xmlns:a16="http://schemas.microsoft.com/office/drawing/2014/main" val="602257897"/>
                    </a:ext>
                  </a:extLst>
                </a:gridCol>
                <a:gridCol w="1355521">
                  <a:extLst>
                    <a:ext uri="{9D8B030D-6E8A-4147-A177-3AD203B41FA5}">
                      <a16:colId xmlns:a16="http://schemas.microsoft.com/office/drawing/2014/main" val="3260380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500" dirty="0"/>
                        <a:t>PARTIDA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500" dirty="0"/>
                        <a:t>DENOMINACIÓN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/>
                        <a:t>INICIAL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/>
                        <a:t>REFORMAS 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/>
                        <a:t>DEVENGADO 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/>
                        <a:t>PAGADO</a:t>
                      </a:r>
                      <a:endParaRPr lang="es-EC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163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500" dirty="0"/>
                        <a:t>5.1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500" dirty="0"/>
                        <a:t>Gastos en Personal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164431,63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100,00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158420,79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/>
                        <a:t>158420,79</a:t>
                      </a:r>
                      <a:endParaRPr lang="es-EC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924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500" dirty="0"/>
                        <a:t>5.3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500" dirty="0"/>
                        <a:t>Bienes y Servicios de Consumo 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30493,01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13894,29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33879,92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/>
                        <a:t>33879,92</a:t>
                      </a:r>
                      <a:endParaRPr lang="es-EC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005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500" dirty="0"/>
                        <a:t>5.7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500" dirty="0"/>
                        <a:t>Otros Gastos Corrientes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13499,45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9000,00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21076,70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/>
                        <a:t>21076,70</a:t>
                      </a:r>
                      <a:endParaRPr lang="es-EC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8590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500" dirty="0"/>
                        <a:t>5.8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500" dirty="0"/>
                        <a:t>Transferencias y Donaciones 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1800,00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0,00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1130,83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/>
                        <a:t>1130,83</a:t>
                      </a:r>
                      <a:endParaRPr lang="es-EC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065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500" dirty="0"/>
                        <a:t>8.4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500" dirty="0"/>
                        <a:t>Bienes de Larga Duración 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1700,00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16791,31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11396,80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dirty="0"/>
                        <a:t>11396,80</a:t>
                      </a:r>
                      <a:endParaRPr lang="es-EC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9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500" dirty="0"/>
                        <a:t>9.7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500" dirty="0"/>
                        <a:t>Pasivo Circulante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3675,91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r">
                        <a:buFontTx/>
                        <a:buChar char="-"/>
                      </a:pPr>
                      <a:r>
                        <a:rPr lang="es-ES" sz="1500" dirty="0"/>
                        <a:t>1700</a:t>
                      </a:r>
                      <a:r>
                        <a:rPr lang="es-EC" sz="1500" dirty="0"/>
                        <a:t>,</a:t>
                      </a:r>
                      <a:r>
                        <a:rPr lang="es-ES" sz="1500" dirty="0"/>
                        <a:t>00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22,00</a:t>
                      </a:r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dirty="0"/>
                        <a:t>22,00</a:t>
                      </a:r>
                      <a:endParaRPr lang="es-EC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041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C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b="1" dirty="0"/>
                        <a:t>SUMAS</a:t>
                      </a:r>
                      <a:endParaRPr lang="es-EC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b="1" dirty="0"/>
                        <a:t>215600,00</a:t>
                      </a:r>
                      <a:endParaRPr lang="es-EC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b="1" dirty="0"/>
                        <a:t>38265,60</a:t>
                      </a:r>
                      <a:endParaRPr lang="es-EC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b="1" dirty="0"/>
                        <a:t>225927,04</a:t>
                      </a:r>
                      <a:endParaRPr lang="es-EC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500" b="1" dirty="0"/>
                        <a:t>225927,00</a:t>
                      </a:r>
                      <a:endParaRPr lang="es-EC" sz="15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08546"/>
                  </a:ext>
                </a:extLst>
              </a:tr>
            </a:tbl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5C9AA36B-3F07-499F-B51A-FDA1F2886338}"/>
              </a:ext>
            </a:extLst>
          </p:cNvPr>
          <p:cNvSpPr txBox="1">
            <a:spLocks/>
          </p:cNvSpPr>
          <p:nvPr/>
        </p:nvSpPr>
        <p:spPr>
          <a:xfrm>
            <a:off x="1595306" y="746804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b="1" dirty="0"/>
              <a:t>egresos </a:t>
            </a:r>
            <a:endParaRPr lang="es-EC" b="1" dirty="0"/>
          </a:p>
        </p:txBody>
      </p:sp>
    </p:spTree>
    <p:extLst>
      <p:ext uri="{BB962C8B-B14F-4D97-AF65-F5344CB8AC3E}">
        <p14:creationId xmlns:p14="http://schemas.microsoft.com/office/powerpoint/2010/main" val="3741750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89216E2E-6725-43A3-9C22-79C990A4D0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605794"/>
              </p:ext>
            </p:extLst>
          </p:nvPr>
        </p:nvGraphicFramePr>
        <p:xfrm>
          <a:off x="3600450" y="3509804"/>
          <a:ext cx="4991100" cy="1392555"/>
        </p:xfrm>
        <a:graphic>
          <a:graphicData uri="http://schemas.openxmlformats.org/drawingml/2006/table">
            <a:tbl>
              <a:tblPr/>
              <a:tblGrid>
                <a:gridCol w="4229100">
                  <a:extLst>
                    <a:ext uri="{9D8B030D-6E8A-4147-A177-3AD203B41FA5}">
                      <a16:colId xmlns:a16="http://schemas.microsoft.com/office/drawing/2014/main" val="230417329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904143126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EC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109031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EC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05119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EC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325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EC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829349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EC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8000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s-EC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EC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177046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s-EC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EC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2743649"/>
                  </a:ext>
                </a:extLst>
              </a:tr>
            </a:tbl>
          </a:graphicData>
        </a:graphic>
      </p:graphicFrame>
      <p:sp>
        <p:nvSpPr>
          <p:cNvPr id="11" name="Título 10">
            <a:extLst>
              <a:ext uri="{FF2B5EF4-FFF2-40B4-BE49-F238E27FC236}">
                <a16:creationId xmlns:a16="http://schemas.microsoft.com/office/drawing/2014/main" id="{6C3D94AE-A5E6-4176-953E-8BAD78C0F8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104" y="410817"/>
            <a:ext cx="11251096" cy="1007166"/>
          </a:xfrm>
        </p:spPr>
        <p:txBody>
          <a:bodyPr>
            <a:normAutofit/>
          </a:bodyPr>
          <a:lstStyle/>
          <a:p>
            <a:pPr algn="r"/>
            <a:r>
              <a:rPr lang="es-ES" sz="4000" dirty="0"/>
              <a:t>INCENDIOS ESTRUCTURALES </a:t>
            </a:r>
            <a:r>
              <a:rPr lang="es-ES" dirty="0"/>
              <a:t>07</a:t>
            </a:r>
            <a:endParaRPr lang="es-EC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F7E390A-2B5E-431C-822B-4CF8152335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22" y="1417983"/>
            <a:ext cx="5228850" cy="3926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E39DF1FA-4D52-4092-927A-E71078B098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722" y="2150164"/>
            <a:ext cx="6082748" cy="4562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8AE70AE0-9494-4FBD-9968-D2347B2B9AB4}"/>
              </a:ext>
            </a:extLst>
          </p:cNvPr>
          <p:cNvSpPr/>
          <p:nvPr/>
        </p:nvSpPr>
        <p:spPr>
          <a:xfrm>
            <a:off x="8415131" y="1577008"/>
            <a:ext cx="3591340" cy="57315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01/06/2020  / EL ROSARIO.</a:t>
            </a:r>
            <a:endParaRPr lang="es-EC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E0F6B98E-71A1-408F-BB65-37B9D0712BC6}"/>
              </a:ext>
            </a:extLst>
          </p:cNvPr>
          <p:cNvSpPr/>
          <p:nvPr/>
        </p:nvSpPr>
        <p:spPr>
          <a:xfrm>
            <a:off x="2796209" y="5371323"/>
            <a:ext cx="2998738" cy="4331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29/10/2020</a:t>
            </a:r>
          </a:p>
          <a:p>
            <a:pPr algn="ctr"/>
            <a:r>
              <a:rPr lang="es-ES" dirty="0"/>
              <a:t> SECTOR BELLA VISTA.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287450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23357D-F429-4D5A-8564-F92A08196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426" y="234286"/>
            <a:ext cx="8610600" cy="1293028"/>
          </a:xfrm>
        </p:spPr>
        <p:txBody>
          <a:bodyPr/>
          <a:lstStyle/>
          <a:p>
            <a:r>
              <a:rPr lang="es-ES" dirty="0"/>
              <a:t>INCENDIOS FORESTALES  </a:t>
            </a:r>
            <a:r>
              <a:rPr lang="es-ES" sz="6000" dirty="0"/>
              <a:t>14</a:t>
            </a:r>
            <a:endParaRPr lang="es-EC" sz="60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45AE341-D485-46AC-B881-DD92E5F101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74" y="1258957"/>
            <a:ext cx="6321362" cy="3558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93116A33-0769-44E8-ADC9-990FF05D9FEF}"/>
              </a:ext>
            </a:extLst>
          </p:cNvPr>
          <p:cNvSpPr/>
          <p:nvPr/>
        </p:nvSpPr>
        <p:spPr>
          <a:xfrm>
            <a:off x="1876877" y="4817786"/>
            <a:ext cx="3392556" cy="117944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02/11/2020 ENTRADA BOMBOIZA / 3 HECTAREAS CONSUMIDAS</a:t>
            </a:r>
            <a:endParaRPr lang="es-EC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B1C4468-8859-4040-BC9B-518B093C4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569" y="2663686"/>
            <a:ext cx="4933122" cy="3704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D3DB992C-5D66-4E81-B6A2-A05F98273D0D}"/>
              </a:ext>
            </a:extLst>
          </p:cNvPr>
          <p:cNvSpPr/>
          <p:nvPr/>
        </p:nvSpPr>
        <p:spPr>
          <a:xfrm>
            <a:off x="7381426" y="1948381"/>
            <a:ext cx="4015408" cy="5695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02/11/2020 SECTOR LAS PEÑAS  /  12 HECTAREAS CONSUMIDAS 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502930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B93884-DFAE-4114-9EBF-71B239C93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633" y="5397240"/>
            <a:ext cx="6761921" cy="1088467"/>
          </a:xfrm>
        </p:spPr>
        <p:txBody>
          <a:bodyPr/>
          <a:lstStyle/>
          <a:p>
            <a:r>
              <a:rPr lang="es-ES" dirty="0"/>
              <a:t>CONATO DE INCENDIO  </a:t>
            </a:r>
            <a:r>
              <a:rPr lang="es-ES" sz="6000" dirty="0"/>
              <a:t>5</a:t>
            </a:r>
            <a:endParaRPr lang="es-EC" sz="6000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9B65F33D-5D01-441E-89BB-458AEEE516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75" y="372293"/>
            <a:ext cx="3939206" cy="5252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42F9076-11E3-4B1A-8F0A-32F1588292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08269" y="1610660"/>
            <a:ext cx="6470783" cy="3636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D52F529D-D592-4AF5-A2FD-5D6601353AD5}"/>
              </a:ext>
            </a:extLst>
          </p:cNvPr>
          <p:cNvSpPr/>
          <p:nvPr/>
        </p:nvSpPr>
        <p:spPr>
          <a:xfrm>
            <a:off x="4863548" y="742122"/>
            <a:ext cx="2902226" cy="44792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 </a:t>
            </a:r>
            <a:r>
              <a:rPr lang="es-ES" sz="1600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CONATO DE INCENDIO</a:t>
            </a:r>
            <a:r>
              <a:rPr lang="es-ES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ES UN </a:t>
            </a:r>
            <a:r>
              <a:rPr lang="es-ES" sz="1600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INCENDIO</a:t>
            </a:r>
            <a:r>
              <a:rPr lang="es-ES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EN SU ETAPA INICIAL, QUE PUEDE SER CONTROLADO O EXTINGUIDO DE FORMA DIRECTA, RÁPIDA Y SENCILLA POR LOS SISTEMAS DE EXTINCIÓN MANUALES, EXTINTORES PORTÁTILES, BIES U OTROS MEDIOS DE SUPRESIÓN CONVENCIONALES.</a:t>
            </a:r>
            <a:endParaRPr lang="es-EC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837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1E7315-70D6-439F-BCB5-82596A462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2384" y="158085"/>
            <a:ext cx="6765235" cy="1293028"/>
          </a:xfrm>
        </p:spPr>
        <p:txBody>
          <a:bodyPr/>
          <a:lstStyle/>
          <a:p>
            <a:r>
              <a:rPr lang="es-ES" dirty="0"/>
              <a:t>FUGA DE GLP  </a:t>
            </a:r>
            <a:r>
              <a:rPr lang="es-ES" sz="6000" dirty="0"/>
              <a:t>21</a:t>
            </a:r>
            <a:endParaRPr lang="es-EC" sz="60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C8C5C34-C7BA-4B41-AFE2-318024DB0A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6" y="1451113"/>
            <a:ext cx="2689607" cy="4777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53275F9-2A6E-4B73-8AAB-F0C9C6644C6A}"/>
              </a:ext>
            </a:extLst>
          </p:cNvPr>
          <p:cNvSpPr/>
          <p:nvPr/>
        </p:nvSpPr>
        <p:spPr>
          <a:xfrm>
            <a:off x="4125186" y="1166192"/>
            <a:ext cx="6940380" cy="32202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algn="ctr"/>
            <a:r>
              <a:rPr lang="es-ES" dirty="0"/>
              <a:t>CAUSAS PRINCIPALES DELA FUGA GLP.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MAL ESTADO DE VALVULAS.</a:t>
            </a:r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AVERIAS DE LA BOMBONA O CILINDRO.</a:t>
            </a:r>
          </a:p>
          <a:p>
            <a:endParaRPr lang="es-ES" dirty="0"/>
          </a:p>
          <a:p>
            <a:r>
              <a:rPr lang="es-ES" dirty="0"/>
              <a:t>* DETERIORO DE CAÑERIAS, ABRAZADERAS O  MANGUERAS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endParaRPr lang="es-ES" dirty="0"/>
          </a:p>
          <a:p>
            <a:pPr algn="ctr"/>
            <a:endParaRPr lang="es-ES" dirty="0"/>
          </a:p>
          <a:p>
            <a:pPr algn="ctr"/>
            <a:endParaRPr lang="es-EC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FCBC904-67B0-4631-A872-273D583030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9" y="3603651"/>
            <a:ext cx="3825461" cy="2869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641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63CFC0-1A5F-4131-BC20-8A4C3EE7F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347" y="340303"/>
            <a:ext cx="10820400" cy="1293028"/>
          </a:xfrm>
        </p:spPr>
        <p:txBody>
          <a:bodyPr>
            <a:normAutofit/>
          </a:bodyPr>
          <a:lstStyle/>
          <a:p>
            <a:r>
              <a:rPr lang="es-ES" dirty="0"/>
              <a:t>ACCIDENTES DE TRANSITO   </a:t>
            </a:r>
            <a:r>
              <a:rPr lang="es-ES" sz="6000" dirty="0"/>
              <a:t>7</a:t>
            </a:r>
            <a:br>
              <a:rPr lang="es-ES" sz="6000" dirty="0"/>
            </a:br>
            <a:r>
              <a:rPr lang="es-ES" sz="2000" dirty="0"/>
              <a:t>SIN VICTIMAS</a:t>
            </a:r>
            <a:endParaRPr lang="es-EC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47DAF8B-2765-4D76-B38A-7A0E2448F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379" y="1383966"/>
            <a:ext cx="8453230" cy="4759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8801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0E28B3-3FD8-4600-B4B1-6D39D6786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1449" y="269598"/>
            <a:ext cx="8610600" cy="1293028"/>
          </a:xfrm>
        </p:spPr>
        <p:txBody>
          <a:bodyPr>
            <a:normAutofit/>
          </a:bodyPr>
          <a:lstStyle/>
          <a:p>
            <a:r>
              <a:rPr lang="es-ES" dirty="0"/>
              <a:t>ACCIDENTES DE TRANSITO </a:t>
            </a:r>
            <a:r>
              <a:rPr lang="es-ES" sz="6000" dirty="0"/>
              <a:t>35</a:t>
            </a:r>
            <a:r>
              <a:rPr lang="es-ES" dirty="0"/>
              <a:t> </a:t>
            </a:r>
            <a:br>
              <a:rPr lang="es-ES" dirty="0"/>
            </a:br>
            <a:r>
              <a:rPr lang="es-ES" sz="2000" dirty="0"/>
              <a:t>CON VICTIMAS</a:t>
            </a:r>
            <a:endParaRPr lang="es-EC" dirty="0"/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7243FAB1-22FF-405C-91B8-26D3DDF620F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52" y="1562626"/>
            <a:ext cx="5996545" cy="4502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1C2F3F4-117A-44E5-8762-C616FB3CA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913" y="2235930"/>
            <a:ext cx="5153136" cy="2896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1387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0A0F1F-422E-4772-BECA-5F4C12981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9140" y="5455644"/>
            <a:ext cx="10820400" cy="1293028"/>
          </a:xfrm>
        </p:spPr>
        <p:txBody>
          <a:bodyPr/>
          <a:lstStyle/>
          <a:p>
            <a:r>
              <a:rPr lang="es-ES" dirty="0"/>
              <a:t>FENOMENOS NATURALES </a:t>
            </a:r>
            <a:r>
              <a:rPr lang="es-ES" sz="6000" dirty="0"/>
              <a:t>9</a:t>
            </a:r>
            <a:endParaRPr lang="es-EC" sz="6000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4A46B49B-44E9-4A86-B0DB-D4205B8175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23" y="556591"/>
            <a:ext cx="5719049" cy="3216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BAF91C4-B155-454F-88BE-56F027C81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877" y="953217"/>
            <a:ext cx="6299200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AE4502A-025C-4FB1-BB63-A67757ADA1A6}"/>
              </a:ext>
            </a:extLst>
          </p:cNvPr>
          <p:cNvSpPr/>
          <p:nvPr/>
        </p:nvSpPr>
        <p:spPr>
          <a:xfrm>
            <a:off x="1407798" y="4206626"/>
            <a:ext cx="3286539" cy="176253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INUNDACIONES, VIENTOS HURACANADOS, DESLIZAMIENTOS DE TIERRA, ETC.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256902027"/>
      </p:ext>
    </p:extLst>
  </p:cSld>
  <p:clrMapOvr>
    <a:masterClrMapping/>
  </p:clrMapOvr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Estela de condensación</Template>
  <TotalTime>1500</TotalTime>
  <Words>1690</Words>
  <Application>Microsoft Office PowerPoint</Application>
  <PresentationFormat>Panorámica</PresentationFormat>
  <Paragraphs>1243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9" baseType="lpstr">
      <vt:lpstr>Arial</vt:lpstr>
      <vt:lpstr>Arial</vt:lpstr>
      <vt:lpstr>Baskerville Old Face</vt:lpstr>
      <vt:lpstr>Calibri</vt:lpstr>
      <vt:lpstr>Century Gothic</vt:lpstr>
      <vt:lpstr>Estela de condensación</vt:lpstr>
      <vt:lpstr>CUERPO DE BOMBEROS GUALAQUIZA  </vt:lpstr>
      <vt:lpstr>RENDICION  DE  CUENTAS  2020.     </vt:lpstr>
      <vt:lpstr>INCENDIOS ESTRUCTURALES 07</vt:lpstr>
      <vt:lpstr>INCENDIOS FORESTALES  14</vt:lpstr>
      <vt:lpstr>CONATO DE INCENDIO  5</vt:lpstr>
      <vt:lpstr>FUGA DE GLP  21</vt:lpstr>
      <vt:lpstr>ACCIDENTES DE TRANSITO   7 SIN VICTIMAS</vt:lpstr>
      <vt:lpstr>ACCIDENTES DE TRANSITO 35  CON VICTIMAS</vt:lpstr>
      <vt:lpstr>FENOMENOS NATURALES 9</vt:lpstr>
      <vt:lpstr>RESCATE ANIMAL   22</vt:lpstr>
      <vt:lpstr>EMERGENCIA MEDICAS  164</vt:lpstr>
      <vt:lpstr>LABOR DE PARTO  16 COORDINACION CON EL MSP</vt:lpstr>
      <vt:lpstr>CUADRO ESTADISTICO DE EMERGENCIAS 2020</vt:lpstr>
      <vt:lpstr>AUTOGESTION</vt:lpstr>
      <vt:lpstr>Presentación de PowerPoint</vt:lpstr>
      <vt:lpstr>Presentación de PowerPoint</vt:lpstr>
      <vt:lpstr>Presentación de PowerPoint</vt:lpstr>
      <vt:lpstr>DONACION GAD GUALAQUIZA</vt:lpstr>
      <vt:lpstr>PLAN DE CAPACITACION 2020</vt:lpstr>
      <vt:lpstr>PLAN DE CAPACITACION 2020</vt:lpstr>
      <vt:lpstr>Presupuesto 2021</vt:lpstr>
      <vt:lpstr>Ingresos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BYRON ANDRES ARÉVALO ASTUDILLO</dc:creator>
  <cp:lastModifiedBy>CONTABILIDAD</cp:lastModifiedBy>
  <cp:revision>38</cp:revision>
  <dcterms:created xsi:type="dcterms:W3CDTF">2021-06-08T18:43:14Z</dcterms:created>
  <dcterms:modified xsi:type="dcterms:W3CDTF">2022-03-24T22:07:36Z</dcterms:modified>
</cp:coreProperties>
</file>